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94" r:id="rId2"/>
    <p:sldId id="297" r:id="rId3"/>
    <p:sldId id="298" r:id="rId4"/>
    <p:sldId id="299" r:id="rId5"/>
    <p:sldId id="300" r:id="rId6"/>
    <p:sldId id="301" r:id="rId7"/>
    <p:sldId id="302" r:id="rId8"/>
    <p:sldId id="304" r:id="rId9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4B85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06" autoAdjust="0"/>
    <p:restoredTop sz="94660"/>
  </p:normalViewPr>
  <p:slideViewPr>
    <p:cSldViewPr>
      <p:cViewPr varScale="1">
        <p:scale>
          <a:sx n="80" d="100"/>
          <a:sy n="80" d="100"/>
        </p:scale>
        <p:origin x="-102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6310D-0087-4FF7-95B3-3FA504C4AE23}" type="datetimeFigureOut">
              <a:rPr lang="ru-RU" smtClean="0"/>
              <a:pPr/>
              <a:t>15-11-2021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406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8406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0B0BF-341B-4BCF-905F-72DD5C1C43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4567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E9909-B6C6-4544-A25C-1606D1F3A28E}" type="datetimeFigureOut">
              <a:rPr lang="ru-RU" smtClean="0"/>
              <a:pPr/>
              <a:t>15-11-2021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39775"/>
            <a:ext cx="4940300" cy="3705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72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349E58-CC1D-4D1E-A9F3-22832AF21E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1288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15-11-2021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15-11-2021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15-11-2021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15-11-2021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15-11-2021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15-11-2021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15-11-2021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15-11-2021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15-11-2021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15-11-2021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15-11-2021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99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15-11-2021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200183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altLang="ru-RU" sz="2600" dirty="0" smtClean="0"/>
              <a:t/>
            </a:r>
            <a:br>
              <a:rPr lang="ru-RU" altLang="ru-RU" sz="2600" dirty="0" smtClean="0"/>
            </a:br>
            <a:r>
              <a:rPr lang="ru-RU" altLang="ru-RU" sz="22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Министерство образования и науки Республики Дагестан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57200" y="1268760"/>
            <a:ext cx="8291264" cy="5400600"/>
          </a:xfrm>
          <a:prstGeom prst="rect">
            <a:avLst/>
          </a:prstGeom>
          <a:ln>
            <a:miter lim="800000"/>
            <a:headEnd/>
            <a:tailEnd/>
          </a:ln>
          <a:extLst/>
        </p:spPr>
        <p:txBody>
          <a:bodyPr rtlCol="0">
            <a:normAutofit fontScale="62500" lnSpcReduction="20000"/>
          </a:bodyPr>
          <a:lstStyle/>
          <a:p>
            <a:pPr marL="0" marR="179705" indent="0" algn="ctr">
              <a:spcAft>
                <a:spcPts val="0"/>
              </a:spcAft>
              <a:buNone/>
            </a:pPr>
            <a:endParaRPr lang="ru-RU" sz="2000" dirty="0">
              <a:latin typeface="Times New Roman"/>
              <a:ea typeface="Times New Roman"/>
            </a:endParaRPr>
          </a:p>
          <a:p>
            <a:pPr marL="0" marR="179705" indent="0" algn="ctr">
              <a:spcAft>
                <a:spcPts val="0"/>
              </a:spcAft>
              <a:buNone/>
            </a:pPr>
            <a:r>
              <a:rPr lang="ru-RU" sz="6000" b="1" spc="10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sz="6000" b="1" spc="10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«Дополнительное образование детей </a:t>
            </a:r>
            <a:endParaRPr lang="ru-RU" sz="6000" b="1" spc="10" dirty="0" smtClean="0">
              <a:solidFill>
                <a:schemeClr val="bg2">
                  <a:lumMod val="25000"/>
                </a:schemeClr>
              </a:solidFill>
              <a:latin typeface="Times New Roman"/>
              <a:ea typeface="Times New Roman"/>
            </a:endParaRPr>
          </a:p>
          <a:p>
            <a:pPr marL="0" marR="179705" indent="0" algn="ctr">
              <a:spcAft>
                <a:spcPts val="0"/>
              </a:spcAft>
              <a:buNone/>
            </a:pPr>
            <a:r>
              <a:rPr lang="ru-RU" sz="6000" b="1" spc="10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(</a:t>
            </a:r>
            <a:r>
              <a:rPr lang="ru-RU" sz="6000" b="1" spc="10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механизмы повышения качества программ дополнительного образования детей)»</a:t>
            </a:r>
            <a:endParaRPr lang="ru-RU" altLang="ru-RU" sz="2600" b="1" kern="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657600" lvl="8" indent="0" algn="r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ru-RU" altLang="ru-RU" sz="2600" b="1" kern="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657600" lvl="8" indent="0" algn="r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ru-RU" altLang="ru-RU" sz="2600" b="1" kern="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657600" lvl="8" indent="0" algn="r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ru-RU" altLang="ru-RU" sz="2600" b="1" kern="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657600" lvl="8" indent="0" algn="r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ru-RU" altLang="ru-RU" sz="2600" b="1" kern="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657600" lvl="8" indent="0" algn="r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ru-RU" altLang="ru-RU" sz="2600" b="1" kern="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Л.П. Калмыкова,</a:t>
            </a:r>
          </a:p>
          <a:p>
            <a:pPr marL="3657600" lvl="8" indent="0" algn="r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ru-RU" altLang="ru-RU" sz="2600" b="1" kern="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Начальник Отдела развития дополнительного образования</a:t>
            </a:r>
          </a:p>
          <a:p>
            <a:pPr marL="3657600" lvl="8" indent="0" algn="r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ru-RU" altLang="ru-RU" sz="2600" b="1" kern="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Минобрнауки</a:t>
            </a:r>
            <a:r>
              <a:rPr lang="ru-RU" altLang="ru-RU" sz="2600" b="1" kern="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Республики Дагестан</a:t>
            </a: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ru-RU" sz="2600" b="1" kern="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ru-RU" sz="4400" b="1" kern="0" dirty="0">
              <a:solidFill>
                <a:srgbClr val="1F497D">
                  <a:lumMod val="50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altLang="ru-RU" sz="4400" b="1" kern="0" dirty="0">
              <a:solidFill>
                <a:srgbClr val="1F497D">
                  <a:lumMod val="50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622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8928992" cy="6026442"/>
          </a:xfrm>
          <a:noFill/>
        </p:spPr>
        <p:txBody>
          <a:bodyPr>
            <a:normAutofit fontScale="85000" lnSpcReduction="20000"/>
          </a:bodyPr>
          <a:lstStyle/>
          <a:p>
            <a:pPr marL="45720" indent="0" algn="ctr">
              <a:buNone/>
            </a:pPr>
            <a:endParaRPr lang="ru-RU" sz="4400" b="1" dirty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r>
              <a:rPr lang="ru-RU" sz="4400" b="1" dirty="0" smtClean="0">
                <a:solidFill>
                  <a:schemeClr val="accent6"/>
                </a:solidFill>
              </a:rPr>
              <a:t>Цель программы: </a:t>
            </a:r>
          </a:p>
          <a:p>
            <a:pPr marL="45720" indent="0" algn="ctr">
              <a:buNone/>
            </a:pPr>
            <a:r>
              <a:rPr lang="ru-RU" sz="4000" b="1" dirty="0" smtClean="0">
                <a:solidFill>
                  <a:schemeClr val="tx1"/>
                </a:solidFill>
              </a:rPr>
              <a:t>1.Обеспечения качественного содержания программ ДОД</a:t>
            </a:r>
          </a:p>
          <a:p>
            <a:pPr marL="45720" indent="0" algn="ctr">
              <a:buNone/>
            </a:pPr>
            <a:r>
              <a:rPr lang="ru-RU" sz="4000" b="1" dirty="0" smtClean="0">
                <a:solidFill>
                  <a:schemeClr val="tx1"/>
                </a:solidFill>
              </a:rPr>
              <a:t>2. Формирование системы управления качеством и линейкой программ ДОД;</a:t>
            </a:r>
          </a:p>
          <a:p>
            <a:pPr marL="45720" indent="0" algn="ctr">
              <a:buNone/>
            </a:pPr>
            <a:r>
              <a:rPr lang="ru-RU" sz="4000" b="1" dirty="0" smtClean="0">
                <a:solidFill>
                  <a:schemeClr val="tx1"/>
                </a:solidFill>
              </a:rPr>
              <a:t>3. Определение показателей результативности деятельности АТЕ по управлению программ ДОД;</a:t>
            </a:r>
          </a:p>
          <a:p>
            <a:pPr marL="45720" indent="0" algn="ctr">
              <a:buNone/>
            </a:pPr>
            <a:r>
              <a:rPr lang="ru-RU" sz="4000" b="1" dirty="0" smtClean="0">
                <a:solidFill>
                  <a:schemeClr val="tx1"/>
                </a:solidFill>
              </a:rPr>
              <a:t>4. Координация взаимодействия всех организаций, реализующих программы ДОД</a:t>
            </a:r>
          </a:p>
          <a:p>
            <a:pPr marL="45720" indent="0" algn="ctr">
              <a:buNone/>
            </a:pPr>
            <a:endParaRPr lang="ru-RU" sz="4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1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8928992" cy="6552728"/>
          </a:xfrm>
          <a:noFill/>
        </p:spPr>
        <p:txBody>
          <a:bodyPr>
            <a:normAutofit fontScale="32500" lnSpcReduction="20000"/>
          </a:bodyPr>
          <a:lstStyle/>
          <a:p>
            <a:pPr marL="45720" indent="0" algn="ctr">
              <a:buNone/>
            </a:pPr>
            <a:r>
              <a:rPr lang="ru-RU" sz="7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Ключевые мероприятия программы: </a:t>
            </a:r>
          </a:p>
          <a:p>
            <a:pPr marL="45720" indent="0" algn="ctr">
              <a:buNone/>
            </a:pPr>
            <a:endParaRPr lang="ru-RU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sz="7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1.Приказ Минобрнауки РД «О проведении анализа и экспертизы дополнительных образовательных программ»</a:t>
            </a:r>
          </a:p>
          <a:p>
            <a:pPr marL="502920" indent="-457200" algn="just">
              <a:buAutoNum type="arabicPeriod"/>
            </a:pPr>
            <a:endParaRPr lang="ru-RU" sz="2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endParaRPr lang="ru-RU" sz="2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sz="7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7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Приказ Минобрнауки РД «О внедрении проекта «Дополнительное образование детей (механизмы повышения качества программ дополнительного образования детей) «Качество дополнительного образования»</a:t>
            </a:r>
          </a:p>
          <a:p>
            <a:pPr marL="45720" indent="0" algn="just">
              <a:buNone/>
            </a:pPr>
            <a:endParaRPr lang="ru-RU" sz="2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sz="7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3.«</a:t>
            </a:r>
            <a:r>
              <a:rPr lang="ru-RU" sz="7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 проведении анкетирования по изучению общественного мнения о качестве оказания образовательных услуг в сфере дополнительного образования»</a:t>
            </a:r>
          </a:p>
          <a:p>
            <a:pPr marL="45720" indent="0" algn="just">
              <a:buNone/>
            </a:pPr>
            <a:r>
              <a:rPr lang="ru-RU" sz="7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7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Приказ Минобрнауки РД «О создании Ассоциации педагогов дополнительного образования детей Республики Дагестан»</a:t>
            </a:r>
          </a:p>
          <a:p>
            <a:pPr marL="45720" indent="0" algn="just">
              <a:buNone/>
            </a:pPr>
            <a:endParaRPr lang="ru-RU" sz="7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endParaRPr lang="ru-RU" sz="7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26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8928992" cy="6192688"/>
          </a:xfrm>
          <a:noFill/>
        </p:spPr>
        <p:txBody>
          <a:bodyPr>
            <a:normAutofit fontScale="47500" lnSpcReduction="20000"/>
          </a:bodyPr>
          <a:lstStyle/>
          <a:p>
            <a:pPr marL="45720" indent="0" algn="ctr">
              <a:buNone/>
            </a:pPr>
            <a:r>
              <a:rPr lang="ru-RU" sz="6700" dirty="0" smtClean="0">
                <a:solidFill>
                  <a:schemeClr val="accent6">
                    <a:lumMod val="75000"/>
                  </a:schemeClr>
                </a:solidFill>
                <a:cs typeface="Aharoni" panose="02010803020104030203" pitchFamily="2" charset="-79"/>
              </a:rPr>
              <a:t>Региональный </a:t>
            </a:r>
            <a:r>
              <a:rPr lang="ru-RU" sz="6700" dirty="0">
                <a:solidFill>
                  <a:schemeClr val="accent6">
                    <a:lumMod val="75000"/>
                  </a:schemeClr>
                </a:solidFill>
                <a:cs typeface="Aharoni" panose="02010803020104030203" pitchFamily="2" charset="-79"/>
              </a:rPr>
              <a:t>оператор </a:t>
            </a:r>
            <a:r>
              <a:rPr lang="ru-RU" sz="6700" dirty="0" smtClean="0">
                <a:solidFill>
                  <a:schemeClr val="accent6">
                    <a:lumMod val="75000"/>
                  </a:schemeClr>
                </a:solidFill>
                <a:cs typeface="Aharoni" panose="02010803020104030203" pitchFamily="2" charset="-79"/>
              </a:rPr>
              <a:t>проекта </a:t>
            </a:r>
            <a:r>
              <a:rPr lang="ru-RU" sz="6700" dirty="0">
                <a:solidFill>
                  <a:schemeClr val="accent6">
                    <a:lumMod val="75000"/>
                  </a:schemeClr>
                </a:solidFill>
                <a:cs typeface="Aharoni" panose="02010803020104030203" pitchFamily="2" charset="-79"/>
              </a:rPr>
              <a:t>«Дополнительное образование детей </a:t>
            </a:r>
          </a:p>
          <a:p>
            <a:pPr marL="45720" indent="0" algn="ctr">
              <a:buNone/>
            </a:pPr>
            <a:r>
              <a:rPr lang="ru-RU" sz="5900" dirty="0">
                <a:solidFill>
                  <a:schemeClr val="tx1"/>
                </a:solidFill>
                <a:cs typeface="Aharoni" panose="02010803020104030203" pitchFamily="2" charset="-79"/>
              </a:rPr>
              <a:t>(механизмы повышения качества программ дополнительного образования детей)»</a:t>
            </a:r>
          </a:p>
          <a:p>
            <a:pPr marL="45720" indent="0" algn="ctr">
              <a:buNone/>
            </a:pPr>
            <a:r>
              <a:rPr lang="ru-RU" sz="5900" b="1" dirty="0" smtClean="0">
                <a:solidFill>
                  <a:srgbClr val="FF0000"/>
                </a:solidFill>
              </a:rPr>
              <a:t>ГБУ </a:t>
            </a:r>
            <a:r>
              <a:rPr lang="ru-RU" sz="5900" b="1" dirty="0">
                <a:solidFill>
                  <a:srgbClr val="FF0000"/>
                </a:solidFill>
              </a:rPr>
              <a:t>ДО «Республиканский центр дополнительного образования </a:t>
            </a:r>
            <a:endParaRPr lang="ru-RU" sz="5900" b="1" dirty="0" smtClean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r>
              <a:rPr lang="ru-RU" sz="5900" b="1" dirty="0" smtClean="0">
                <a:solidFill>
                  <a:srgbClr val="FF0000"/>
                </a:solidFill>
              </a:rPr>
              <a:t>«</a:t>
            </a:r>
            <a:r>
              <a:rPr lang="ru-RU" sz="5900" b="1" dirty="0">
                <a:solidFill>
                  <a:srgbClr val="FF0000"/>
                </a:solidFill>
              </a:rPr>
              <a:t>Малая академия наук </a:t>
            </a:r>
            <a:r>
              <a:rPr lang="ru-RU" sz="5900" b="1" dirty="0" smtClean="0">
                <a:solidFill>
                  <a:srgbClr val="FF0000"/>
                </a:solidFill>
              </a:rPr>
              <a:t>Республики </a:t>
            </a:r>
            <a:r>
              <a:rPr lang="ru-RU" sz="5900" b="1" dirty="0">
                <a:solidFill>
                  <a:srgbClr val="FF0000"/>
                </a:solidFill>
              </a:rPr>
              <a:t>Дагестан</a:t>
            </a:r>
            <a:r>
              <a:rPr lang="ru-RU" sz="5900" b="1" dirty="0" smtClean="0">
                <a:solidFill>
                  <a:srgbClr val="FF0000"/>
                </a:solidFill>
              </a:rPr>
              <a:t>»</a:t>
            </a:r>
          </a:p>
          <a:p>
            <a:pPr marL="45720" indent="0" algn="ctr">
              <a:buNone/>
            </a:pPr>
            <a:r>
              <a:rPr lang="ru-RU" sz="5900" dirty="0">
                <a:solidFill>
                  <a:schemeClr val="tx1"/>
                </a:solidFill>
              </a:rPr>
              <a:t>Создание ресурсного опорного центра для методического обеспечения, организации дополнительного профессионального образования педагогов дополнительного образования и координации деятельности образовательных организаций, реализующих дополнительные общеобразовательные программы различной </a:t>
            </a:r>
            <a:r>
              <a:rPr lang="ru-RU" sz="5900" dirty="0" smtClean="0">
                <a:solidFill>
                  <a:schemeClr val="tx1"/>
                </a:solidFill>
              </a:rPr>
              <a:t>направленности</a:t>
            </a:r>
            <a:endParaRPr lang="ru-RU" sz="5900" dirty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endParaRPr lang="ru-RU" sz="5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56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8928992" cy="6192688"/>
          </a:xfrm>
          <a:noFill/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Ожидаемые результаты</a:t>
            </a:r>
            <a:endParaRPr lang="ru-RU" sz="4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8421" y="620688"/>
            <a:ext cx="1196068" cy="139612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67544" y="1196752"/>
            <a:ext cx="722887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увеличение числа детей в возрасте от 5 до 18 лет, охваченных дополнительными общеобразовательными программами (не менее </a:t>
            </a:r>
            <a:r>
              <a:rPr lang="ru-RU" sz="1400" dirty="0" smtClean="0"/>
              <a:t>80 </a:t>
            </a:r>
            <a:r>
              <a:rPr lang="ru-RU" sz="1400" dirty="0"/>
              <a:t>% от общей численности детей в возрасте от 5 до </a:t>
            </a:r>
            <a:r>
              <a:rPr lang="ru-RU" sz="1400" dirty="0" smtClean="0"/>
              <a:t>18 лет)</a:t>
            </a:r>
          </a:p>
          <a:p>
            <a:endParaRPr lang="ru-RU" sz="1600" dirty="0" smtClean="0"/>
          </a:p>
          <a:p>
            <a:r>
              <a:rPr lang="ru-RU" altLang="ru-RU" sz="1400" dirty="0"/>
              <a:t>увеличение числа детей в возрасте от 5 до 18 лет, охваченных дополнительными общеобразовательными программами технической и естественно-научной </a:t>
            </a:r>
            <a:r>
              <a:rPr lang="ru-RU" altLang="ru-RU" sz="1400" dirty="0" smtClean="0"/>
              <a:t>направленности</a:t>
            </a:r>
          </a:p>
          <a:p>
            <a:endParaRPr lang="ru-RU" altLang="ru-RU" sz="1400" dirty="0"/>
          </a:p>
          <a:p>
            <a:pPr algn="just">
              <a:spcBef>
                <a:spcPct val="0"/>
              </a:spcBef>
              <a:buClr>
                <a:srgbClr val="0070C0"/>
              </a:buClr>
            </a:pPr>
            <a:r>
              <a:rPr lang="ru-RU" altLang="ru-RU" sz="1400" dirty="0"/>
              <a:t>введение системы независимой оценки качества дополнительного образования </a:t>
            </a:r>
            <a:r>
              <a:rPr lang="ru-RU" altLang="ru-RU" sz="1400" dirty="0" smtClean="0"/>
              <a:t>детей</a:t>
            </a:r>
          </a:p>
          <a:p>
            <a:pPr algn="just">
              <a:spcBef>
                <a:spcPct val="0"/>
              </a:spcBef>
              <a:buClr>
                <a:srgbClr val="0070C0"/>
              </a:buClr>
            </a:pPr>
            <a:endParaRPr lang="ru-RU" altLang="ru-RU" sz="1400" dirty="0"/>
          </a:p>
          <a:p>
            <a:pPr algn="just">
              <a:spcBef>
                <a:spcPct val="0"/>
              </a:spcBef>
              <a:buClr>
                <a:srgbClr val="0070C0"/>
              </a:buClr>
            </a:pPr>
            <a:r>
              <a:rPr lang="ru-RU" altLang="ru-RU" sz="1400" dirty="0"/>
              <a:t>повышение квалификации руководящих и педагогических работников образовательных организаций дополнительного </a:t>
            </a:r>
            <a:r>
              <a:rPr lang="ru-RU" altLang="ru-RU" sz="1400" dirty="0" smtClean="0"/>
              <a:t>образования</a:t>
            </a:r>
          </a:p>
          <a:p>
            <a:pPr algn="just">
              <a:spcBef>
                <a:spcPct val="0"/>
              </a:spcBef>
              <a:buClr>
                <a:srgbClr val="0070C0"/>
              </a:buClr>
            </a:pPr>
            <a:endParaRPr lang="ru-RU" altLang="ru-RU" sz="1400" dirty="0"/>
          </a:p>
          <a:p>
            <a:pPr algn="just">
              <a:spcBef>
                <a:spcPct val="0"/>
              </a:spcBef>
              <a:buClr>
                <a:srgbClr val="0070C0"/>
              </a:buClr>
            </a:pPr>
            <a:r>
              <a:rPr lang="ru-RU" altLang="ru-RU" sz="1400" dirty="0"/>
              <a:t>создание </a:t>
            </a:r>
            <a:r>
              <a:rPr lang="ru-RU" altLang="ru-RU" sz="1400" dirty="0" smtClean="0"/>
              <a:t>ресурсных опорных центров </a:t>
            </a:r>
            <a:r>
              <a:rPr lang="cs-CZ" altLang="ru-RU" sz="1400" dirty="0"/>
              <a:t>для методического обеспечения, организации дополнительного профессионального образования педагогов дополнительного образования и координации деятельности образовательных организаци</a:t>
            </a:r>
            <a:r>
              <a:rPr lang="ru-RU" altLang="ru-RU" sz="1400" dirty="0"/>
              <a:t>й</a:t>
            </a:r>
            <a:r>
              <a:rPr lang="cs-CZ" altLang="ru-RU" sz="1400" dirty="0"/>
              <a:t>, реализующих дополнительные общеобразовательные программы различной направленности</a:t>
            </a:r>
            <a:r>
              <a:rPr lang="ru-RU" altLang="ru-RU" sz="1400" dirty="0"/>
              <a:t> </a:t>
            </a:r>
            <a:endParaRPr lang="ru-RU" altLang="ru-RU" sz="1400" dirty="0" smtClean="0"/>
          </a:p>
          <a:p>
            <a:pPr algn="just">
              <a:spcBef>
                <a:spcPct val="0"/>
              </a:spcBef>
              <a:buClr>
                <a:srgbClr val="0070C0"/>
              </a:buClr>
            </a:pPr>
            <a:endParaRPr lang="ru-RU" altLang="ru-RU" sz="1400" dirty="0" smtClean="0"/>
          </a:p>
          <a:p>
            <a:pPr algn="just">
              <a:spcBef>
                <a:spcPct val="0"/>
              </a:spcBef>
              <a:buClr>
                <a:srgbClr val="0070C0"/>
              </a:buClr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внедрение программ дополнительного образования по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направлениям: «Искусство», «Спорт», «Наука», «IT-школа», «Инженерное дело», «Ремесла», «Культура», «Живая планета», «Моя Россия», «Мир вокруг»</a:t>
            </a:r>
          </a:p>
          <a:p>
            <a:pPr algn="just">
              <a:spcBef>
                <a:spcPct val="0"/>
              </a:spcBef>
              <a:buClr>
                <a:srgbClr val="0070C0"/>
              </a:buClr>
            </a:pPr>
            <a:endParaRPr lang="ru-RU" altLang="ru-RU" sz="1400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986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8928992" cy="6192688"/>
          </a:xfrm>
          <a:noFill/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1400" b="1" dirty="0">
                <a:solidFill>
                  <a:srgbClr val="FF0000"/>
                </a:solidFill>
              </a:rPr>
              <a:t>Сведения по охвату детей </a:t>
            </a:r>
            <a:r>
              <a:rPr lang="ru-RU" sz="1400" b="1" dirty="0" smtClean="0">
                <a:solidFill>
                  <a:srgbClr val="FF0000"/>
                </a:solidFill>
              </a:rPr>
              <a:t>Республики </a:t>
            </a:r>
            <a:r>
              <a:rPr lang="ru-RU" sz="1400" b="1" dirty="0">
                <a:solidFill>
                  <a:srgbClr val="FF0000"/>
                </a:solidFill>
              </a:rPr>
              <a:t>Дагестан (кол-во детей)</a:t>
            </a:r>
            <a:endParaRPr lang="ru-RU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695337"/>
              </p:ext>
            </p:extLst>
          </p:nvPr>
        </p:nvGraphicFramePr>
        <p:xfrm>
          <a:off x="251520" y="548680"/>
          <a:ext cx="8424936" cy="62987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/>
                <a:gridCol w="1656184"/>
                <a:gridCol w="648072"/>
                <a:gridCol w="1080120"/>
                <a:gridCol w="1008112"/>
                <a:gridCol w="1008112"/>
                <a:gridCol w="720080"/>
              </a:tblGrid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Мониторинг 1-ДОП за 2020 год (данные на 01.01.2021г.)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162" marR="2162" marT="2162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/>
                      </a:r>
                      <a:br>
                        <a:rPr lang="ru-RU" sz="1100" u="none" strike="noStrike" dirty="0">
                          <a:effectLst/>
                        </a:rPr>
                      </a:br>
                      <a:r>
                        <a:rPr lang="ru-RU" sz="1100" u="none" strike="noStrike" dirty="0" smtClean="0">
                          <a:effectLst/>
                        </a:rPr>
                        <a:t>численность обучающихся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vert="vert27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162" marR="2162" marT="2162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/>
                      </a:r>
                      <a:br>
                        <a:rPr lang="ru-RU" sz="1100" u="none" strike="noStrike" dirty="0">
                          <a:effectLst/>
                        </a:rPr>
                      </a:br>
                      <a:r>
                        <a:rPr lang="ru-RU" sz="1100" u="none" strike="noStrike" dirty="0" smtClean="0">
                          <a:effectLst/>
                        </a:rPr>
                        <a:t>показатели за 3 месяца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vert="vert27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162" marR="2162" marT="2162" marB="0" vert="vert27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162" marR="2162" marT="2162" marB="0" vert="vert270" anchor="ctr"/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Город, район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Численность детей от 5 до 18 лет (данные ДагСтата)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Показатели за 3 месяца</a:t>
                      </a:r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vert="vert27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100,00%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/>
                      </a:r>
                      <a:br>
                        <a:rPr lang="ru-RU" sz="1100" u="none" strike="noStrike" dirty="0">
                          <a:effectLst/>
                        </a:rPr>
                      </a:br>
                      <a:r>
                        <a:rPr lang="ru-RU" sz="1100" u="none" strike="noStrike" dirty="0">
                          <a:effectLst/>
                        </a:rPr>
                        <a:t/>
                      </a:r>
                      <a:br>
                        <a:rPr lang="ru-RU" sz="1100" u="none" strike="noStrike" dirty="0">
                          <a:effectLst/>
                        </a:rPr>
                      </a:b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vert="vert270" anchor="ctr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Республика Дагестан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643771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481991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429045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369845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57,25%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0,81%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ГО Буйнакск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12404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15359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9337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7077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57,05%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0,35%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ГО Дагестанские Огни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7021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6814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5900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4489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63,94%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0,95%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ГО Дербент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22440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25418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18542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14285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63,66%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1,20%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ГО Избербаш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10725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12811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9174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8636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80,52%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0,56%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ГО Каспийск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23934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20875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20553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19531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81,60%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0,21%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ГО Кизилюрт*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10700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14836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7951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8870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82,90%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-32,85%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ГО Кизляр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9327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6964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8056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3699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39,66%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1,53%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ГО Махачкала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123948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78646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98568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54759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44,18%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0,26%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ГО Хасавюрт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32723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32790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22983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15468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47,27%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0,33%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ГО Южносухокумск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2043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2237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1560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1979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96,87%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2,84%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1097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МО Бежтинский участок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2290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996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898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876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38,25%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0,35%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МР Агульский*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1913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1412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826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1477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77,21%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13,59%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МР Акушинский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10759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7219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5837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4696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43,65%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0,68%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МР Ахвахский*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5352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1696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1289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2816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52,62%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12,22%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МР Ахтынский*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5544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2975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2788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2820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50,87%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3,23%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284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МР Бабаюртовский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11241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7782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7070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3286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29,23%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2,62%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МР Ботлихский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13227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5547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5659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5033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38,05%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1,75%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МР Буйнакский*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19237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16883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11389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14588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75,83%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0,13%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МР Гергебильский*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4279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2933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2164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2754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64,36%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4,25%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МР Гумбетовский*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4125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2428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1608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3338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80,92%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1,58%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МР Гунибский*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5010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2742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2114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2390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47,70%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0,72%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МР Дахадаевский*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8231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4453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3354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7857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95,46%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2,89%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МР Дербентский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21833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16174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13689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11016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50,46%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0,40%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7457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МР Докузпаринский*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3494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2587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1905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2514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71,95%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1,77%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МР Казбековский*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12351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9295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6632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7277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58,92%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0,66%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МР Кайтагский*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7865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6381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4376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4900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62,30%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3,15%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 Карабудахкентский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21621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9340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15686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5333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24,67%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0,04%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МР Каякентский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13534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8639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8950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6966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51,47%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0,72%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 Кизилюртовский*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17917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15892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11696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13009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72,61%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-0,01%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МР Кизлярский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16842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10730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11308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4197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24,92%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0,58%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 dirty="0">
                          <a:effectLst/>
                        </a:rPr>
                        <a:t>МР </a:t>
                      </a:r>
                      <a:r>
                        <a:rPr lang="ru-RU" sz="1100" u="none" strike="noStrike" dirty="0" err="1">
                          <a:effectLst/>
                        </a:rPr>
                        <a:t>Кулинский</a:t>
                      </a:r>
                      <a:r>
                        <a:rPr lang="ru-RU" sz="1100" u="none" strike="noStrike" dirty="0">
                          <a:effectLst/>
                        </a:rPr>
                        <a:t>*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2113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712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677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663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31,38%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0,00%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91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660092"/>
              </p:ext>
            </p:extLst>
          </p:nvPr>
        </p:nvGraphicFramePr>
        <p:xfrm>
          <a:off x="251520" y="764704"/>
          <a:ext cx="8640958" cy="35658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0240"/>
                <a:gridCol w="1872208"/>
                <a:gridCol w="1085116"/>
                <a:gridCol w="930708"/>
                <a:gridCol w="1021952"/>
                <a:gridCol w="785367"/>
                <a:gridCol w="785367"/>
              </a:tblGrid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 dirty="0" err="1">
                          <a:effectLst/>
                        </a:rPr>
                        <a:t>Кумторкалинский</a:t>
                      </a:r>
                      <a:r>
                        <a:rPr lang="ru-RU" sz="1100" u="none" strike="noStrike" dirty="0">
                          <a:effectLst/>
                        </a:rPr>
                        <a:t>*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5960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4862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4607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4952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83,09%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3,72%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 dirty="0">
                          <a:effectLst/>
                        </a:rPr>
                        <a:t>МР </a:t>
                      </a:r>
                      <a:r>
                        <a:rPr lang="ru-RU" sz="1100" u="none" strike="noStrike" dirty="0" err="1">
                          <a:effectLst/>
                        </a:rPr>
                        <a:t>Курахский</a:t>
                      </a:r>
                      <a:r>
                        <a:rPr lang="ru-RU" sz="1100" u="none" strike="noStrike" dirty="0">
                          <a:effectLst/>
                        </a:rPr>
                        <a:t>*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2894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1997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1671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2060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71,18%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0,00%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 dirty="0">
                          <a:effectLst/>
                        </a:rPr>
                        <a:t>МР </a:t>
                      </a:r>
                      <a:r>
                        <a:rPr lang="ru-RU" sz="1100" u="none" strike="noStrike" dirty="0" err="1">
                          <a:effectLst/>
                        </a:rPr>
                        <a:t>Лакский</a:t>
                      </a:r>
                      <a:r>
                        <a:rPr lang="ru-RU" sz="1100" u="none" strike="noStrike" dirty="0">
                          <a:effectLst/>
                        </a:rPr>
                        <a:t>*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2125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1037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800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902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42,45%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15,67%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 dirty="0">
                          <a:effectLst/>
                        </a:rPr>
                        <a:t>МР </a:t>
                      </a:r>
                      <a:r>
                        <a:rPr lang="ru-RU" sz="1100" u="none" strike="noStrike" dirty="0" err="1">
                          <a:effectLst/>
                        </a:rPr>
                        <a:t>Левашинский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16763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13274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9946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6524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38,92%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1,95%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Магарамкентский*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12055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11167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7055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11242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93,26%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0,42%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МР Новолакский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8558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7252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6729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5074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59,29%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0,93%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МР Ногайский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3728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3851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3471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3095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83,02%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8,29%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МР Рутульский*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4566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2606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1767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2234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48,93%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2,87%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МР Сергокалинский*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5711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4536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3621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4058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71,06%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0,00%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1097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МР Сулейман-Стальский*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10975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7556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6261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7198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65,59%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1,63%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МР Табасаранский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13616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10284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8122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6829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50,15%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2,26%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10926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МР Тарумовский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7451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4020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5109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4247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57,00%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0,59%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МР Тляратинский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6102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2170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1827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910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14,91%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6,64%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МР Унцукульский*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6956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3656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3524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5264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75,68%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0,22%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7159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МР Хасавюртовский*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41877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35017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27787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44390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106,00%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1,55%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МР Хивский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4750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2750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2368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1562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32,88%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0,00%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МР Хунзахский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6643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2080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2920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2003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30,15%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6,04%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МР Цумадинский*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6380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3538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2570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3309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51,87%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14,36%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МР Цунтинский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5749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1865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2570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2042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35,52%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1,39%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МР Чародинский*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3022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1372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1145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1357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44,90%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4,04%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  <a:tr h="572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МР Шамильский*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6137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3535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2636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3994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65,08%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1,63%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162" marR="2162" marT="216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103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8928992" cy="6026442"/>
          </a:xfrm>
          <a:noFill/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Распределение учащихся по </a:t>
            </a:r>
            <a:r>
              <a:rPr lang="ru-RU" alt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направлениям</a:t>
            </a: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дополнительных общеобразовательных программ для детей </a:t>
            </a:r>
            <a:r>
              <a:rPr lang="ru-RU" alt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(чел</a:t>
            </a: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alt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047001"/>
              </p:ext>
            </p:extLst>
          </p:nvPr>
        </p:nvGraphicFramePr>
        <p:xfrm>
          <a:off x="539552" y="908720"/>
          <a:ext cx="7848872" cy="56602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6016"/>
                <a:gridCol w="741213"/>
                <a:gridCol w="955259"/>
                <a:gridCol w="864096"/>
                <a:gridCol w="864096"/>
                <a:gridCol w="1728192"/>
              </a:tblGrid>
              <a:tr h="13681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Направления дополнительных общеобразовательных программ: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г.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г.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г.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10312">
                <a:tc>
                  <a:txBody>
                    <a:bodyPr/>
                    <a:lstStyle/>
                    <a:p>
                      <a:pPr marL="933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техническое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21141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24631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46566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43431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64883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183568">
                <a:tc>
                  <a:txBody>
                    <a:bodyPr/>
                    <a:lstStyle/>
                    <a:p>
                      <a:pPr marL="933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естественнонаучное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7336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42321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59579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54723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73949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210312">
                <a:tc>
                  <a:txBody>
                    <a:bodyPr/>
                    <a:lstStyle/>
                    <a:p>
                      <a:pPr marL="933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туристско-краеведческое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7359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16893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24496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21650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24838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210312">
                <a:tc>
                  <a:txBody>
                    <a:bodyPr/>
                    <a:lstStyle/>
                    <a:p>
                      <a:pPr marL="933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социально-педагогическое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4089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22614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43459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50172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63867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210312">
                <a:tc>
                  <a:txBody>
                    <a:bodyPr/>
                    <a:lstStyle/>
                    <a:p>
                      <a:pPr marL="933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области искусств: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1079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1079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1079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1079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1079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210312">
                <a:tc>
                  <a:txBody>
                    <a:bodyPr/>
                    <a:lstStyle/>
                    <a:p>
                      <a:pPr marL="933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общеразвивающие программы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47494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72804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83148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81920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91584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210312">
                <a:tc>
                  <a:txBody>
                    <a:bodyPr/>
                    <a:lstStyle/>
                    <a:p>
                      <a:pPr marL="933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предпрофессиональные программы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21098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10111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15586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16701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19944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420624">
                <a:tc>
                  <a:txBody>
                    <a:bodyPr/>
                    <a:lstStyle/>
                    <a:p>
                      <a:pPr marL="933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области физической культуры и спорта: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1079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1079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1079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655656">
                <a:tc>
                  <a:txBody>
                    <a:bodyPr/>
                    <a:lstStyle/>
                    <a:p>
                      <a:pPr marL="933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общеразвивающие программы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33616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71325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119877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124117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139863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1222001">
                <a:tc>
                  <a:txBody>
                    <a:bodyPr/>
                    <a:lstStyle/>
                    <a:p>
                      <a:pPr marL="933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предпрофессиональные программы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7062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22223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36108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34934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26903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14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11954</TotalTime>
  <Words>1038</Words>
  <Application>Microsoft Office PowerPoint</Application>
  <PresentationFormat>Экран (4:3)</PresentationFormat>
  <Paragraphs>494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 Министерство образования и науки Республики Дагестан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 Совета  по приоритетному  национальному  проекту  «Образование»   в  Республике  Татарстан</dc:title>
  <dc:creator>Ескулова</dc:creator>
  <cp:lastModifiedBy>Мадина</cp:lastModifiedBy>
  <cp:revision>262</cp:revision>
  <cp:lastPrinted>2017-05-04T06:04:50Z</cp:lastPrinted>
  <dcterms:created xsi:type="dcterms:W3CDTF">2012-05-31T11:08:12Z</dcterms:created>
  <dcterms:modified xsi:type="dcterms:W3CDTF">2021-11-15T06:56:47Z</dcterms:modified>
</cp:coreProperties>
</file>